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368EA-5F40-485B-9017-6F74EB9F46E1}" type="datetimeFigureOut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8F1C6-396E-48C0-B73C-597F02D52BAB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5042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427D4-098A-4128-86A3-CBCB1AB21106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42089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9285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71794578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85614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1BEC552-8C44-4294-8611-FC83AC15F72C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2313" y="118351"/>
            <a:ext cx="7886700" cy="8630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189868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/>
          </a:p>
        </p:txBody>
      </p:sp>
    </p:spTree>
    <p:extLst>
      <p:ext uri="{BB962C8B-B14F-4D97-AF65-F5344CB8AC3E}">
        <p14:creationId xmlns:p14="http://schemas.microsoft.com/office/powerpoint/2010/main" xmlns="" val="153857709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800FE3-80FE-48AD-84E5-B24881132B9A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352314" y="61621"/>
            <a:ext cx="7100047" cy="83007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330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3839" y="132043"/>
            <a:ext cx="6626038" cy="7596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2315252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27" y="122548"/>
            <a:ext cx="7886700" cy="10840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61572343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0B6ABBC-9905-4D38-AAB1-973EEAFFAF21}" type="datetime1">
              <a:rPr lang="en-AU" smtClean="0"/>
              <a:pPr/>
              <a:t>27/11/2015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950-HSE-EN-CHT-0005 01/03/2013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08502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9D2E9-1B56-41F2-BDFA-061E575546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2" name="Round Diagonal Corner Rectangle 1"/>
          <p:cNvSpPr/>
          <p:nvPr/>
        </p:nvSpPr>
        <p:spPr>
          <a:xfrm>
            <a:off x="84763" y="832208"/>
            <a:ext cx="8984750" cy="205483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7626352" y="304800"/>
            <a:ext cx="14431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50" dirty="0" smtClean="0">
                <a:solidFill>
                  <a:srgbClr val="FF0000"/>
                </a:solidFill>
              </a:rPr>
              <a:t>&lt;Insert Company</a:t>
            </a:r>
            <a:r>
              <a:rPr lang="en-AU" sz="1050" baseline="0" dirty="0" smtClean="0">
                <a:solidFill>
                  <a:srgbClr val="FF0000"/>
                </a:solidFill>
              </a:rPr>
              <a:t> Logo&gt;</a:t>
            </a:r>
            <a:endParaRPr lang="en-AU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5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9085"/>
            <a:ext cx="6303236" cy="749543"/>
          </a:xfrm>
        </p:spPr>
        <p:txBody>
          <a:bodyPr>
            <a:normAutofit/>
          </a:bodyPr>
          <a:lstStyle/>
          <a:p>
            <a:r>
              <a:rPr lang="en-AU" sz="3600" b="1" dirty="0" smtClean="0">
                <a:solidFill>
                  <a:srgbClr val="92D050"/>
                </a:solidFill>
                <a:latin typeface="+mn-lt"/>
              </a:rPr>
              <a:t>Topsoil Management</a:t>
            </a:r>
            <a:endParaRPr lang="en-AU" sz="36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108" y="1039520"/>
            <a:ext cx="47927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u="sng" dirty="0">
                <a:solidFill>
                  <a:schemeClr val="accent3"/>
                </a:solidFill>
              </a:rPr>
              <a:t>Topsoil is the upper 200-300mm of the soil profile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274" y="1440626"/>
            <a:ext cx="4504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92D050"/>
                </a:solidFill>
              </a:rPr>
              <a:t>Why conserve topsoil?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/>
              <a:t>It has high nutrient content 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/>
              <a:t>It has high water holding capacity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/>
              <a:t>It contains viable seed, vegetative matter and fungi essential for plant growth</a:t>
            </a:r>
          </a:p>
        </p:txBody>
      </p:sp>
      <p:pic>
        <p:nvPicPr>
          <p:cNvPr id="14" name="Picture 3" descr="G:\Occupational Health &amp; Safety\ENVIRONMENT\01 Admin\Photos\Abydos\Clearing ROM\IMG_217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184" t="17358" r="18019" b="33636"/>
          <a:stretch/>
        </p:blipFill>
        <p:spPr bwMode="auto">
          <a:xfrm>
            <a:off x="5264120" y="1219004"/>
            <a:ext cx="3423480" cy="23831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esme.wink\Desktop\thCAU0M5A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7125" y="3043008"/>
            <a:ext cx="503241" cy="50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768801" y="3150260"/>
            <a:ext cx="2414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</a:rPr>
              <a:t>Good topsoil recovery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6623" y="3065818"/>
            <a:ext cx="45173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 smtClean="0">
                <a:solidFill>
                  <a:srgbClr val="92D050"/>
                </a:solidFill>
              </a:rPr>
              <a:t>How do we manage topsoil? 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 smtClean="0"/>
              <a:t>Collect during any clearing/ disturbance activities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/>
              <a:t>Do not handle when </a:t>
            </a:r>
            <a:r>
              <a:rPr lang="en-AU" sz="1600" dirty="0" smtClean="0"/>
              <a:t>wet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/>
              <a:t>Do not use as windrows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 smtClean="0"/>
              <a:t>Do not compact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 smtClean="0"/>
              <a:t>Stockpile &lt;2m</a:t>
            </a:r>
          </a:p>
          <a:p>
            <a:pPr marL="342900" indent="-3429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AU" sz="1600" dirty="0" smtClean="0"/>
              <a:t>Track origin </a:t>
            </a:r>
            <a:r>
              <a:rPr lang="en-AU" sz="1600" dirty="0" smtClean="0"/>
              <a:t>&gt; </a:t>
            </a:r>
            <a:r>
              <a:rPr lang="en-AU" sz="1600" dirty="0" smtClean="0"/>
              <a:t>stockpile &gt; rehab</a:t>
            </a:r>
          </a:p>
        </p:txBody>
      </p:sp>
      <p:pic>
        <p:nvPicPr>
          <p:cNvPr id="22" name="Picture 2" descr="G:\Occupational Health &amp; Safety\ENVIRONMENT\01 Admin\Photos\Abydos\DSC00057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730" t="22738" r="19667" b="21778"/>
          <a:stretch/>
        </p:blipFill>
        <p:spPr bwMode="auto">
          <a:xfrm>
            <a:off x="5292080" y="3819213"/>
            <a:ext cx="3429398" cy="23383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esme.wink\Desktop\thCAL38LM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10000" b="90000" l="10000" r="90000">
                        <a14:foregroundMark x1="46784" y1="33548" x2="46784" y2="33548"/>
                        <a14:foregroundMark x1="61988" y1="52903" x2="61988" y2="52903"/>
                        <a14:foregroundMark x1="33918" y1="69677" x2="33918" y2="69677"/>
                        <a14:foregroundMark x1="66082" y1="23226" x2="66082" y2="232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7125" y="5681026"/>
            <a:ext cx="567199" cy="51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525258" y="5721379"/>
            <a:ext cx="2683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</a:rPr>
              <a:t>Heavily compacted topsoil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108" y="5406382"/>
            <a:ext cx="403384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600" b="1" i="1" dirty="0" smtClean="0"/>
              <a:t>Failure to manage topsoil appropriately will result in an environmental </a:t>
            </a:r>
            <a:r>
              <a:rPr lang="en-AU" sz="1600" b="1" i="1" dirty="0" smtClean="0"/>
              <a:t>incident/ </a:t>
            </a:r>
            <a:r>
              <a:rPr lang="en-AU" sz="1600" b="1" i="1" dirty="0" smtClean="0"/>
              <a:t>occurrence</a:t>
            </a:r>
            <a:endParaRPr lang="en-AU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6914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HSQ-002-05 Vehicle Specification and inspection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EHSQ-002-05 Vehicle Specification and inspection presentation</Template>
  <TotalTime>88</TotalTime>
  <Words>94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EHSQ-002-05 Vehicle Specification and inspection presentation</vt:lpstr>
      <vt:lpstr>Topsoil Management</vt:lpstr>
    </vt:vector>
  </TitlesOfParts>
  <Company>EHSQ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Topsoul Management</dc:title>
  <dc:creator>EHSQ</dc:creator>
  <cp:lastModifiedBy>Shaun</cp:lastModifiedBy>
  <cp:revision>20</cp:revision>
  <dcterms:created xsi:type="dcterms:W3CDTF">2013-03-13T06:29:09Z</dcterms:created>
  <dcterms:modified xsi:type="dcterms:W3CDTF">2015-11-27T01:01:07Z</dcterms:modified>
</cp:coreProperties>
</file>